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6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80" r:id="rId9"/>
    <p:sldId id="275" r:id="rId10"/>
    <p:sldId id="277" r:id="rId11"/>
    <p:sldId id="276" r:id="rId12"/>
    <p:sldId id="258" r:id="rId13"/>
    <p:sldId id="259" r:id="rId14"/>
    <p:sldId id="261" r:id="rId15"/>
    <p:sldId id="262" r:id="rId16"/>
    <p:sldId id="263" r:id="rId17"/>
    <p:sldId id="264" r:id="rId18"/>
    <p:sldId id="278" r:id="rId19"/>
    <p:sldId id="265" r:id="rId20"/>
    <p:sldId id="281" r:id="rId21"/>
    <p:sldId id="266" r:id="rId22"/>
    <p:sldId id="279" r:id="rId23"/>
    <p:sldId id="268" r:id="rId24"/>
    <p:sldId id="257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0778EFD3-E0A3-4FE9-8711-1F6502B3A103}" type="datetimeFigureOut">
              <a:rPr lang="zh-TW" altLang="en-US"/>
              <a:pPr>
                <a:defRPr/>
              </a:pPr>
              <a:t>2018/2/26</a:t>
            </a:fld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391AEDC2-4534-49F3-B3FB-ACAB0343E5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A6BC1A-F25D-45B1-8A8F-D707559828F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 Indistinct margin of pancrease with hypoattenuation in the</a:t>
            </a:r>
          </a:p>
          <a:p>
            <a:pPr eaLnBrk="1" hangingPunct="1"/>
            <a:r>
              <a:rPr lang="en-US" altLang="zh-TW" smtClean="0"/>
              <a:t>   pancrease tail. Fluid accmumlation in left paracolic gutter</a:t>
            </a:r>
          </a:p>
          <a:p>
            <a:pPr eaLnBrk="1" hangingPunct="1"/>
            <a:r>
              <a:rPr lang="en-US" altLang="zh-TW" smtClean="0"/>
              <a:t>   and douglas pouch.</a:t>
            </a: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D04FB-E28F-4CD2-A49F-08BCCC720AE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altLang="zh-TW" smtClean="0"/>
              <a:t>failure of pancreatic tissue to</a:t>
            </a:r>
          </a:p>
          <a:p>
            <a:pPr lvl="1" eaLnBrk="1" hangingPunct="1"/>
            <a:r>
              <a:rPr lang="en-US" altLang="zh-TW" smtClean="0"/>
              <a:t>enhance on CT scan (suggesting necrosis)</a:t>
            </a: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9E96056-6671-4A5C-8BD4-CCBD2A15D6D2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51C6CE5-E7D1-41AF-970A-DABB8AC62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CBAC-441B-4475-9121-8BEF90C61BA7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7D37-12F9-4877-9A7A-20A599E659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F5C6-E4D9-4329-948B-AC44CD8373AA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525E-E357-445F-B12D-44E0A67BC2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3A85-FA7C-45DF-A534-760D89333708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05FC-E03C-4042-BAC1-B2F175DA4C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621C1-9C0A-4C25-A0E3-664E9976FCC2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60C4-F7E3-4B76-9A86-941EC01707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1D4F-DA33-43B0-BA97-A3343E07A236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DB7B-82B0-426D-8280-2A61C304E4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B684-53A4-4ADD-AC3A-EFC83135EB60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4497-2CBC-4E42-A4FA-14EC88C974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0B0C-8AEA-40E6-8D9B-04A02918C47F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A3C6-44E8-432B-920F-9B9DFCFEC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C4EA-94B0-4C2E-A053-87D998B50BAA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A645-7A18-4F07-B5D9-ED2BD6CD33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7036-06A6-4347-867A-597DFA177DE9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0AFCFC-9042-43E6-9D41-A4EC2374EB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6A957734-783F-46E1-8406-8129EA712B21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8B2495-9009-4D59-A436-377811DC5C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2FFBCE-1F31-4BE8-93EE-1E5D3D32C799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CB5DF7-17DE-4B66-AE2B-6BAD4FA4D7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8" r:id="rId2"/>
    <p:sldLayoutId id="2147483726" r:id="rId3"/>
    <p:sldLayoutId id="2147483719" r:id="rId4"/>
    <p:sldLayoutId id="2147483720" r:id="rId5"/>
    <p:sldLayoutId id="2147483721" r:id="rId6"/>
    <p:sldLayoutId id="2147483722" r:id="rId7"/>
    <p:sldLayoutId id="2147483727" r:id="rId8"/>
    <p:sldLayoutId id="2147483728" r:id="rId9"/>
    <p:sldLayoutId id="2147483723" r:id="rId10"/>
    <p:sldLayoutId id="214748372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/>
          </p:nvPr>
        </p:nvSpPr>
        <p:spPr>
          <a:xfrm>
            <a:off x="1171575" y="1990725"/>
            <a:ext cx="6800850" cy="2590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altLang="zh-TW" sz="4800"/>
              <a:t>Acute pancreatitis </a:t>
            </a:r>
            <a:br>
              <a:rPr altLang="zh-TW" sz="4800"/>
            </a:br>
            <a:r>
              <a:rPr altLang="zh-TW" sz="4800"/>
              <a:t>in pediatrics</a:t>
            </a:r>
            <a:endParaRPr lang="zh-TW" altLang="en-US" sz="480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9988" y="4437063"/>
            <a:ext cx="6802437" cy="835025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  <a:defRPr/>
            </a:pPr>
            <a:r>
              <a:rPr lang="en-US" altLang="zh-TW" sz="2400" dirty="0"/>
              <a:t>Presenter: R3 </a:t>
            </a:r>
            <a:r>
              <a:rPr lang="zh-TW" altLang="en-US" sz="2400" dirty="0"/>
              <a:t>吳聖婷</a:t>
            </a:r>
            <a:endParaRPr lang="en-US" altLang="zh-TW" sz="2400" dirty="0"/>
          </a:p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  <a:defRPr/>
            </a:pPr>
            <a:r>
              <a:rPr lang="en-US" altLang="zh-TW" sz="2400" dirty="0"/>
              <a:t>Supervisor: Attending </a:t>
            </a:r>
            <a:r>
              <a:rPr lang="zh-TW" altLang="en-US" sz="2400" dirty="0"/>
              <a:t>王建得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3" y="2093913"/>
            <a:ext cx="6802437" cy="2587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altLang="zh-TW" sz="4400"/>
              <a:t>Acute pancreatitis </a:t>
            </a:r>
            <a:br>
              <a:rPr altLang="zh-TW" sz="4400"/>
            </a:br>
            <a:r>
              <a:rPr altLang="zh-TW" sz="4400"/>
              <a:t>in pediatrics</a:t>
            </a:r>
            <a:endParaRPr lang="zh-TW" altLang="en-US" sz="4400"/>
          </a:p>
        </p:txBody>
      </p:sp>
      <p:sp>
        <p:nvSpPr>
          <p:cNvPr id="25602" name="文字版面配置區 4"/>
          <p:cNvSpPr>
            <a:spLocks noGrp="1"/>
          </p:cNvSpPr>
          <p:nvPr>
            <p:ph type="body" idx="1"/>
          </p:nvPr>
        </p:nvSpPr>
        <p:spPr>
          <a:xfrm>
            <a:off x="1173163" y="4681538"/>
            <a:ext cx="6802437" cy="503237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323850" y="642938"/>
            <a:ext cx="7680325" cy="1371600"/>
          </a:xfrm>
        </p:spPr>
        <p:txBody>
          <a:bodyPr/>
          <a:lstStyle/>
          <a:p>
            <a:r>
              <a:rPr altLang="zh-TW" sz="3600" smtClean="0"/>
              <a:t>Etiologies</a:t>
            </a:r>
            <a:endParaRPr lang="zh-TW" altLang="en-US" sz="3600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230188" y="1600200"/>
            <a:ext cx="8229600" cy="4525963"/>
          </a:xfrm>
        </p:spPr>
        <p:txBody>
          <a:bodyPr/>
          <a:lstStyle/>
          <a:p>
            <a:endParaRPr lang="en-US" altLang="zh-TW" sz="2800" smtClean="0"/>
          </a:p>
          <a:p>
            <a:r>
              <a:rPr lang="en-US" altLang="zh-TW" sz="2400" smtClean="0"/>
              <a:t>25% unknown</a:t>
            </a:r>
            <a:endParaRPr lang="zh-TW" altLang="en-US" sz="2400" smtClean="0"/>
          </a:p>
          <a:p>
            <a:r>
              <a:rPr lang="en-US" altLang="zh-TW" sz="2400" smtClean="0"/>
              <a:t>&lt;5% idiopathic</a:t>
            </a:r>
          </a:p>
          <a:p>
            <a:endParaRPr lang="zh-TW" altLang="en-US" smtClean="0"/>
          </a:p>
        </p:txBody>
      </p:sp>
      <p:sp>
        <p:nvSpPr>
          <p:cNvPr id="26627" name="內容版面配置區 2"/>
          <p:cNvSpPr>
            <a:spLocks/>
          </p:cNvSpPr>
          <p:nvPr/>
        </p:nvSpPr>
        <p:spPr bwMode="auto">
          <a:xfrm>
            <a:off x="5199063" y="6453188"/>
            <a:ext cx="5060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latin typeface="Calibri" pitchFamily="34" charset="0"/>
              </a:rPr>
              <a:t>Ref: Nelson Textbook of Pediatrics 20th</a:t>
            </a:r>
            <a:endParaRPr kumimoji="0" lang="zh-TW" altLang="en-US">
              <a:latin typeface="Calibri" pitchFamily="34" charset="0"/>
            </a:endParaRPr>
          </a:p>
        </p:txBody>
      </p:sp>
      <p:grpSp>
        <p:nvGrpSpPr>
          <p:cNvPr id="26628" name="群組 11"/>
          <p:cNvGrpSpPr>
            <a:grpSpLocks/>
          </p:cNvGrpSpPr>
          <p:nvPr/>
        </p:nvGrpSpPr>
        <p:grpSpPr bwMode="auto">
          <a:xfrm>
            <a:off x="2771775" y="44450"/>
            <a:ext cx="6264275" cy="6480175"/>
            <a:chOff x="899592" y="116632"/>
            <a:chExt cx="6696744" cy="6341676"/>
          </a:xfrm>
        </p:grpSpPr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16632"/>
              <a:ext cx="6696744" cy="634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4249661" y="4656166"/>
              <a:ext cx="648291" cy="1444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81053" y="424239"/>
              <a:ext cx="1079354" cy="1429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283603" y="773793"/>
              <a:ext cx="1225304" cy="144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249661" y="3122792"/>
              <a:ext cx="1367860" cy="1429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259844" y="1115579"/>
              <a:ext cx="3239758" cy="144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Histopathology</a:t>
            </a:r>
            <a:endParaRPr lang="zh-TW" altLang="en-US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Interstitial edema</a:t>
            </a:r>
          </a:p>
          <a:p>
            <a:r>
              <a:rPr lang="en-US" altLang="zh-TW" sz="2400" smtClean="0"/>
              <a:t>Localized and confluent necrosis</a:t>
            </a:r>
          </a:p>
          <a:p>
            <a:r>
              <a:rPr lang="en-US" altLang="zh-TW" sz="2400" smtClean="0"/>
              <a:t>Blood vessel disruption leading to hemorrhage,</a:t>
            </a:r>
          </a:p>
          <a:p>
            <a:r>
              <a:rPr lang="en-US" altLang="zh-TW" sz="2400" smtClean="0"/>
              <a:t>Inflammatory response in the peritoneum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Criteria</a:t>
            </a:r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2 of 3 of the following: </a:t>
            </a:r>
          </a:p>
          <a:p>
            <a:pPr lvl="1"/>
            <a:r>
              <a:rPr lang="en-US" altLang="zh-TW" sz="2400" smtClean="0"/>
              <a:t>abdominal pain</a:t>
            </a:r>
          </a:p>
          <a:p>
            <a:pPr lvl="1"/>
            <a:r>
              <a:rPr lang="en-US" altLang="zh-TW" sz="2400" smtClean="0"/>
              <a:t>serum amylase +/- lipase &gt; 3x ULN</a:t>
            </a:r>
          </a:p>
          <a:p>
            <a:pPr lvl="1"/>
            <a:r>
              <a:rPr lang="en-US" altLang="zh-TW" sz="2400" smtClean="0"/>
              <a:t>imaging findings</a:t>
            </a:r>
            <a:endParaRPr lang="zh-TW" altLang="en-US" sz="2400" smtClean="0"/>
          </a:p>
        </p:txBody>
      </p:sp>
      <p:sp>
        <p:nvSpPr>
          <p:cNvPr id="28675" name="內容版面配置區 2"/>
          <p:cNvSpPr>
            <a:spLocks/>
          </p:cNvSpPr>
          <p:nvPr/>
        </p:nvSpPr>
        <p:spPr bwMode="auto">
          <a:xfrm>
            <a:off x="5199063" y="6453188"/>
            <a:ext cx="5060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latin typeface="Calibri" pitchFamily="34" charset="0"/>
              </a:rPr>
              <a:t>Ref: Nelson Textbook of Pediatrics 20th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Clinical Manifestations</a:t>
            </a:r>
            <a:endParaRPr lang="zh-TW" altLang="en-US" smtClean="0"/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731838" y="2103438"/>
            <a:ext cx="8016875" cy="3932237"/>
          </a:xfrm>
        </p:spPr>
        <p:txBody>
          <a:bodyPr/>
          <a:lstStyle/>
          <a:p>
            <a:r>
              <a:rPr lang="en-US" altLang="zh-TW" sz="2400" b="1" smtClean="0"/>
              <a:t>Mild Acute Pancreatitis</a:t>
            </a:r>
          </a:p>
          <a:p>
            <a:pPr lvl="1"/>
            <a:r>
              <a:rPr lang="en-US" altLang="zh-TW" sz="2000" smtClean="0"/>
              <a:t>Severe abdominal pain(87%), persistent vomiting(64%), possibly fever.</a:t>
            </a:r>
          </a:p>
          <a:p>
            <a:pPr lvl="1"/>
            <a:r>
              <a:rPr lang="en-US" altLang="en-US" sz="2000" smtClean="0">
                <a:ea typeface="新細明體" charset="-120"/>
              </a:rPr>
              <a:t>The pain</a:t>
            </a:r>
            <a:r>
              <a:rPr lang="en-US" altLang="zh-TW" sz="2000" smtClean="0"/>
              <a:t> increase in intensity for 24-48 hr</a:t>
            </a:r>
          </a:p>
          <a:p>
            <a:pPr lvl="1"/>
            <a:r>
              <a:rPr lang="en-US" altLang="zh-TW" sz="2000" smtClean="0"/>
              <a:t>The prognosis : excellent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idx="1"/>
          </p:nvPr>
        </p:nvSpPr>
        <p:spPr>
          <a:xfrm>
            <a:off x="468313" y="549275"/>
            <a:ext cx="7727950" cy="4608513"/>
          </a:xfrm>
        </p:spPr>
        <p:txBody>
          <a:bodyPr/>
          <a:lstStyle/>
          <a:p>
            <a:r>
              <a:rPr lang="en-US" altLang="zh-TW" sz="2800" b="1" smtClean="0"/>
              <a:t>Severe Acute Pancreatitis</a:t>
            </a:r>
            <a:r>
              <a:rPr lang="zh-TW" altLang="en-US" sz="2800" b="1" smtClean="0"/>
              <a:t> </a:t>
            </a:r>
            <a:r>
              <a:rPr lang="en-US" altLang="zh-TW" sz="2800" b="1" smtClean="0"/>
              <a:t>(rare)</a:t>
            </a:r>
          </a:p>
          <a:p>
            <a:pPr lvl="1"/>
            <a:r>
              <a:rPr lang="en-US" altLang="zh-TW" sz="2400" smtClean="0"/>
              <a:t>Severe nausea, vomiting, abdominal pain.</a:t>
            </a:r>
          </a:p>
          <a:p>
            <a:pPr lvl="1"/>
            <a:r>
              <a:rPr lang="en-US" altLang="zh-TW" sz="2400" smtClean="0"/>
              <a:t>Shock, high fever, jaundice, ascites, hypocalcemia, PLE</a:t>
            </a:r>
          </a:p>
          <a:p>
            <a:pPr lvl="1"/>
            <a:r>
              <a:rPr lang="en-US" altLang="zh-TW" sz="2400" b="1" smtClean="0"/>
              <a:t>Cullen sign </a:t>
            </a:r>
            <a:r>
              <a:rPr lang="en-US" altLang="zh-TW" sz="2400" smtClean="0"/>
              <a:t>or</a:t>
            </a:r>
            <a:r>
              <a:rPr lang="en-US" altLang="zh-TW" sz="2400" b="1" smtClean="0"/>
              <a:t> Grey Turner sign: </a:t>
            </a:r>
          </a:p>
          <a:p>
            <a:pPr lvl="2"/>
            <a:r>
              <a:rPr lang="en-US" altLang="zh-TW" sz="2200" b="1" smtClean="0"/>
              <a:t>   </a:t>
            </a:r>
            <a:r>
              <a:rPr lang="en-US" altLang="zh-TW" sz="2400" smtClean="0"/>
              <a:t>necrotic, inflammatory</a:t>
            </a:r>
          </a:p>
          <a:p>
            <a:pPr lvl="1"/>
            <a:r>
              <a:rPr lang="en-US" altLang="zh-TW" sz="2400" smtClean="0"/>
              <a:t>Mortality rate: ~ 20%</a:t>
            </a:r>
          </a:p>
          <a:p>
            <a:pPr lvl="1"/>
            <a:r>
              <a:rPr lang="en-US" altLang="zh-TW" sz="2400" smtClean="0"/>
              <a:t>The percentage of necrosis on CT scan : the severity of the disease.</a:t>
            </a:r>
            <a:endParaRPr lang="zh-TW" altLang="en-US" sz="2400" smtClean="0"/>
          </a:p>
          <a:p>
            <a:endParaRPr lang="zh-TW" altLang="en-US" sz="2800" smtClean="0"/>
          </a:p>
        </p:txBody>
      </p:sp>
      <p:pic>
        <p:nvPicPr>
          <p:cNvPr id="31746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149725"/>
            <a:ext cx="3651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LAB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Lipase: </a:t>
            </a:r>
          </a:p>
          <a:p>
            <a:pPr lvl="1"/>
            <a:r>
              <a:rPr lang="en-US" altLang="zh-TW" sz="2200" smtClean="0"/>
              <a:t>rises by 4-8 hr, </a:t>
            </a:r>
          </a:p>
          <a:p>
            <a:pPr lvl="1"/>
            <a:r>
              <a:rPr lang="en-US" altLang="zh-TW" sz="2200" smtClean="0"/>
              <a:t>peaks at 24-48 hr, </a:t>
            </a:r>
          </a:p>
          <a:p>
            <a:pPr lvl="1"/>
            <a:r>
              <a:rPr lang="en-US" altLang="zh-TW" sz="2200" smtClean="0"/>
              <a:t>remains elevated 8-14 days </a:t>
            </a:r>
          </a:p>
          <a:p>
            <a:r>
              <a:rPr lang="en-US" altLang="zh-TW" sz="2400" smtClean="0"/>
              <a:t>Amylase : elevated for 4 days</a:t>
            </a:r>
          </a:p>
          <a:p>
            <a:r>
              <a:rPr lang="en-US" altLang="zh-TW" sz="2400" smtClean="0"/>
              <a:t>Others: HCT↑, WBC↑, glucose↑, rGT↑, Bilirubin↑, glucosuria, coagulopathy, Ca↓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Abdominal X-rays</a:t>
            </a:r>
            <a:endParaRPr lang="zh-TW" altLang="en-US" smtClean="0"/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smtClean="0"/>
              <a:t>sentinel loop, dilation of the transverse colon (cutoff sign)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Ileus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pancreatic calcification (if recurrent)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blurring of the left psoas margin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a pseudocyst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Diffuse abdominal haziness (ascites)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peripancreatic extraluminal gas bubbles.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Ultrasonography</a:t>
            </a:r>
            <a:endParaRPr lang="zh-TW" altLang="en-US" smtClean="0"/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Primary screening tool</a:t>
            </a:r>
          </a:p>
          <a:p>
            <a:r>
              <a:rPr lang="en-US" altLang="zh-TW" sz="2400" smtClean="0"/>
              <a:t>Absence of ionizing radiation</a:t>
            </a:r>
          </a:p>
          <a:p>
            <a:r>
              <a:rPr lang="en-US" altLang="zh-TW" sz="2400" smtClean="0"/>
              <a:t>The ability to image without sedation</a:t>
            </a:r>
            <a:endParaRPr lang="zh-TW" altLang="en-US" sz="2400" smtClean="0"/>
          </a:p>
        </p:txBody>
      </p:sp>
      <p:sp>
        <p:nvSpPr>
          <p:cNvPr id="4" name="星形: 五角 3">
            <a:extLst>
              <a:ext uri="{FF2B5EF4-FFF2-40B4-BE49-F238E27FC236}"/>
            </a:extLst>
          </p:cNvPr>
          <p:cNvSpPr/>
          <p:nvPr/>
        </p:nvSpPr>
        <p:spPr>
          <a:xfrm>
            <a:off x="5148263" y="642938"/>
            <a:ext cx="576262" cy="554037"/>
          </a:xfrm>
          <a:prstGeom prst="star5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4820" name="Picture 2" descr="This real-time ultrasonogram of the abdomen, wi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644900"/>
            <a:ext cx="3403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Abdominal CT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Pancreatic enlargement</a:t>
            </a:r>
          </a:p>
          <a:p>
            <a:r>
              <a:rPr lang="en-US" altLang="zh-TW" sz="2400" smtClean="0"/>
              <a:t>Hypoechoic, sonolucent edematous pancreas</a:t>
            </a:r>
          </a:p>
          <a:p>
            <a:r>
              <a:rPr lang="en-US" altLang="zh-TW" sz="2400" smtClean="0"/>
              <a:t>Pancreatic masses</a:t>
            </a:r>
          </a:p>
          <a:p>
            <a:r>
              <a:rPr lang="en-US" altLang="zh-TW" sz="2400" smtClean="0"/>
              <a:t>Fluid collections</a:t>
            </a:r>
          </a:p>
          <a:p>
            <a:r>
              <a:rPr lang="en-US" altLang="zh-TW" sz="2400" smtClean="0"/>
              <a:t>Abscesses</a:t>
            </a:r>
          </a:p>
          <a:p>
            <a:r>
              <a:rPr lang="en-US" altLang="zh-TW" sz="2400" smtClean="0"/>
              <a:t>≧20% children initially normal</a:t>
            </a:r>
            <a:endParaRPr lang="zh-TW" altLang="en-US" sz="2400" smtClean="0"/>
          </a:p>
        </p:txBody>
      </p:sp>
      <p:pic>
        <p:nvPicPr>
          <p:cNvPr id="35843" name="Picture 2" descr="Computed tomography (CT) scan of the abdomen in 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644900"/>
            <a:ext cx="32115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Patient’s profile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charset="0"/>
                <a:cs typeface="Arial" charset="0"/>
              </a:rPr>
              <a:t>Name: </a:t>
            </a:r>
            <a:r>
              <a:rPr lang="zh-TW" altLang="zh-TW" sz="2400" dirty="0" smtClean="0">
                <a:cs typeface="Arial" charset="0"/>
              </a:rPr>
              <a:t>莊</a:t>
            </a:r>
            <a:r>
              <a:rPr lang="zh-TW" altLang="en-US" sz="2400" dirty="0" smtClean="0">
                <a:cs typeface="Arial" charset="0"/>
              </a:rPr>
              <a:t>O</a:t>
            </a:r>
            <a:r>
              <a:rPr lang="en-US" altLang="zh-TW" sz="2400" dirty="0" smtClean="0">
                <a:cs typeface="Arial" charset="0"/>
              </a:rPr>
              <a:t>C</a:t>
            </a:r>
            <a:endParaRPr lang="en-US" altLang="zh-TW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charset="0"/>
                <a:cs typeface="Arial" charset="0"/>
              </a:rPr>
              <a:t>Age: 13Y9M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charset="0"/>
                <a:cs typeface="Arial" charset="0"/>
              </a:rPr>
              <a:t>Sex: Male 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charset="0"/>
                <a:cs typeface="Arial" charset="0"/>
              </a:rPr>
              <a:t>Chart </a:t>
            </a:r>
            <a:r>
              <a:rPr lang="en-US" altLang="zh-TW" sz="2400" dirty="0" err="1" smtClean="0">
                <a:latin typeface="Arial" charset="0"/>
                <a:cs typeface="Arial" charset="0"/>
              </a:rPr>
              <a:t>No</a:t>
            </a:r>
            <a:r>
              <a:rPr lang="en-US" altLang="zh-TW" sz="2400" dirty="0" err="1" smtClean="0">
                <a:latin typeface="Arial" charset="0"/>
                <a:cs typeface="Arial" charset="0"/>
              </a:rPr>
              <a:t>.:</a:t>
            </a:r>
            <a:r>
              <a:rPr lang="en-US" altLang="zh-TW" sz="2400" dirty="0" err="1" smtClean="0"/>
              <a:t>CCCCC</a:t>
            </a:r>
            <a:endParaRPr lang="en-US" altLang="zh-TW" sz="24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charset="0"/>
              </a:rPr>
              <a:t>Admission date:</a:t>
            </a:r>
            <a:r>
              <a:rPr lang="zh-TW" altLang="en-US" sz="2400" dirty="0" smtClean="0">
                <a:latin typeface="Arial" charset="0"/>
              </a:rPr>
              <a:t> </a:t>
            </a:r>
            <a:r>
              <a:rPr lang="en-US" altLang="zh-TW" sz="2400" dirty="0" smtClean="0"/>
              <a:t>106/12/11 </a:t>
            </a:r>
            <a:endParaRPr lang="zh-TW" altLang="en-US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Severity</a:t>
            </a:r>
            <a:endParaRPr lang="zh-TW" altLang="en-US" smtClean="0"/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75057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013325"/>
            <a:ext cx="74771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Treatment</a:t>
            </a:r>
            <a:endParaRPr lang="zh-TW" altLang="en-US" smtClean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3931920"/>
          </a:xfrm>
        </p:spPr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/>
              <a:t>Relieve pain and restore metabolic homeostasis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 smtClean="0"/>
              <a:t>Fluid</a:t>
            </a:r>
            <a:r>
              <a:rPr lang="en-US" altLang="zh-TW" sz="2400" dirty="0"/>
              <a:t>, electrolyte balance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 smtClean="0"/>
              <a:t>If Vomiting</a:t>
            </a:r>
            <a:r>
              <a:rPr lang="en-US" altLang="zh-TW" sz="2400" dirty="0"/>
              <a:t>: NG, NPO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b="1" dirty="0"/>
              <a:t>Early refeeding</a:t>
            </a:r>
            <a:r>
              <a:rPr lang="en-US" altLang="zh-TW" sz="2400" dirty="0"/>
              <a:t>(within 2-3 days of onset): the complication rate↓ and length of stay↓.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/>
              <a:t>Recovery : within 4-5 days.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 smtClean="0"/>
              <a:t>Antibiotics:  </a:t>
            </a:r>
            <a:r>
              <a:rPr lang="en-US" altLang="zh-TW" sz="2400" dirty="0"/>
              <a:t>infected necrosis, </a:t>
            </a:r>
            <a:r>
              <a:rPr lang="en-US" altLang="zh-TW" sz="2400" strike="sngStrike" dirty="0" smtClean="0"/>
              <a:t>prophylactic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400" dirty="0" smtClean="0"/>
              <a:t>Acute pancreatic </a:t>
            </a:r>
            <a:r>
              <a:rPr lang="en-US" altLang="zh-TW" sz="2400" dirty="0" err="1" smtClean="0"/>
              <a:t>pseudocysts</a:t>
            </a:r>
            <a:endParaRPr lang="en-US" altLang="zh-TW" sz="2400" dirty="0" smtClean="0"/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200" dirty="0" smtClean="0"/>
              <a:t> &lt;5 cm: OBS 4-6 weeks. 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zh-TW" sz="2200" dirty="0" smtClean="0"/>
              <a:t>&gt;5 : may require surgical intervention.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zh-TW" altLang="en-US" sz="2400" dirty="0" smtClean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400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zh-TW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Conclusion</a:t>
            </a:r>
            <a:endParaRPr lang="zh-TW" altLang="en-US" smtClean="0"/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Lab: CBC/DC, GOT/GPT, rGT, amylase/lipase, BUN/Cr, CRP, LDH, electrolyte(Na,K,Cl,Ca), ABG, glucose, TG/cholesterol</a:t>
            </a:r>
          </a:p>
          <a:p>
            <a:r>
              <a:rPr lang="en-US" altLang="zh-TW" smtClean="0"/>
              <a:t>Image: Abdominal X-ray, Abdominal sonography, abdominal CT</a:t>
            </a:r>
          </a:p>
          <a:p>
            <a:r>
              <a:rPr lang="en-US" altLang="zh-TW" smtClean="0"/>
              <a:t>Treatment: </a:t>
            </a:r>
          </a:p>
          <a:p>
            <a:pPr lvl="1"/>
            <a:r>
              <a:rPr lang="en-US" altLang="zh-TW" smtClean="0"/>
              <a:t>Pain control(Acetaminophen, Tramadol, Demerol)</a:t>
            </a:r>
          </a:p>
          <a:p>
            <a:pPr lvl="1"/>
            <a:r>
              <a:rPr lang="en-US" altLang="zh-TW" smtClean="0"/>
              <a:t>Fluid suppulment, nutrition support</a:t>
            </a:r>
          </a:p>
          <a:p>
            <a:pPr lvl="1"/>
            <a:r>
              <a:rPr lang="en-US" altLang="zh-TW" smtClean="0"/>
              <a:t>Antibiotic if necrotic pancreatitis</a:t>
            </a:r>
          </a:p>
          <a:p>
            <a:pPr lvl="1"/>
            <a:r>
              <a:rPr lang="en-US" altLang="zh-TW" smtClean="0"/>
              <a:t>NG tube if vomiting, 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Chronic pancreatitis</a:t>
            </a:r>
            <a:endParaRPr lang="zh-TW" altLang="en-US" smtClean="0"/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Genetic mutations </a:t>
            </a:r>
          </a:p>
          <a:p>
            <a:r>
              <a:rPr lang="en-US" altLang="zh-TW" sz="2400" smtClean="0"/>
              <a:t>Congenital anomalies of the pancreatic or biliary ductal system.</a:t>
            </a:r>
            <a:endParaRPr lang="zh-TW" altLang="en-US" sz="240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Referance</a:t>
            </a:r>
            <a:endParaRPr lang="zh-TW" altLang="en-US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Nelson Textbook of Pediatrics 20</a:t>
            </a:r>
            <a:r>
              <a:rPr lang="en-US" altLang="zh-TW" sz="2400" baseline="30000" smtClean="0"/>
              <a:t>th</a:t>
            </a:r>
            <a:endParaRPr lang="en-US" altLang="zh-TW" sz="2400" smtClean="0"/>
          </a:p>
          <a:p>
            <a:r>
              <a:rPr lang="en-US" altLang="zh-TW" sz="2400" smtClean="0"/>
              <a:t>Medscape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Chief Complanit</a:t>
            </a:r>
            <a:endParaRPr lang="zh-TW" altLang="en-US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aramond" pitchFamily="18" charset="0"/>
              <a:buNone/>
            </a:pPr>
            <a:r>
              <a:rPr lang="en-US" altLang="zh-TW" smtClean="0"/>
              <a:t>    </a:t>
            </a:r>
          </a:p>
          <a:p>
            <a:endParaRPr lang="en-US" altLang="zh-TW" smtClean="0"/>
          </a:p>
          <a:p>
            <a:pPr>
              <a:buFont typeface="Garamond" pitchFamily="18" charset="0"/>
              <a:buNone/>
            </a:pPr>
            <a:endParaRPr lang="en-US" altLang="zh-TW" smtClean="0"/>
          </a:p>
          <a:p>
            <a:pPr>
              <a:buFont typeface="Garamond" pitchFamily="18" charset="0"/>
              <a:buNone/>
            </a:pPr>
            <a:r>
              <a:rPr lang="en-US" altLang="zh-TW" smtClean="0"/>
              <a:t>                                     </a:t>
            </a:r>
            <a:r>
              <a:rPr lang="en-US" altLang="zh-TW" sz="3200" smtClean="0"/>
              <a:t>X 4 hours</a:t>
            </a:r>
            <a:endParaRPr lang="zh-TW" altLang="en-US" smtClean="0"/>
          </a:p>
        </p:txBody>
      </p:sp>
      <p:pic>
        <p:nvPicPr>
          <p:cNvPr id="17411" name="Picture 2" descr="「abdominal pain icon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050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Clinical Coarse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711200" y="2024063"/>
            <a:ext cx="8540750" cy="393065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en-US" altLang="zh-TW" sz="2400" dirty="0"/>
              <a:t>                        X 10 days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en-US" altLang="zh-TW" sz="2400" dirty="0"/>
              <a:t>                        -&gt;  LMD: </a:t>
            </a:r>
            <a:r>
              <a:rPr lang="en-US" altLang="zh-TW" sz="2400" b="1" dirty="0"/>
              <a:t>symptomatic control medication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400" dirty="0"/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400" dirty="0"/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en-US" altLang="zh-TW" sz="2400" dirty="0"/>
              <a:t>      </a:t>
            </a:r>
            <a:r>
              <a:rPr lang="en-US" altLang="zh-TW" dirty="0"/>
              <a:t>12/1</a:t>
            </a:r>
            <a:r>
              <a:rPr lang="en-US" altLang="zh-TW" sz="2000" dirty="0"/>
              <a:t>  </a:t>
            </a:r>
            <a:r>
              <a:rPr lang="en-US" altLang="zh-TW" dirty="0"/>
              <a:t>12/11 0am                         12/11 3am</a:t>
            </a:r>
            <a:endParaRPr lang="en-US" altLang="zh-TW" sz="2000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zh-TW" altLang="en-US" sz="1800" dirty="0"/>
              <a:t>            </a:t>
            </a:r>
            <a:r>
              <a:rPr lang="en-US" altLang="zh-TW" sz="1800" dirty="0"/>
              <a:t>(</a:t>
            </a:r>
            <a:r>
              <a:rPr lang="zh-TW" altLang="en-US" sz="1800" dirty="0"/>
              <a:t>竹山秀傳 </a:t>
            </a:r>
            <a:r>
              <a:rPr lang="en-US" altLang="zh-TW" sz="1800" dirty="0"/>
              <a:t>ER)                          our PER</a:t>
            </a:r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000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000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000" dirty="0"/>
          </a:p>
          <a:p>
            <a:pPr lvl="1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zh-TW" sz="2000" dirty="0"/>
          </a:p>
        </p:txBody>
      </p:sp>
      <p:pic>
        <p:nvPicPr>
          <p:cNvPr id="18435" name="Picture 4" descr="「nausea icon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781300"/>
            <a:ext cx="5762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「cough, rhinorrhea icon」的圖片搜尋結果"/>
          <p:cNvPicPr>
            <a:picLocks noChangeAspect="1" noChangeArrowheads="1"/>
          </p:cNvPicPr>
          <p:nvPr/>
        </p:nvPicPr>
        <p:blipFill>
          <a:blip r:embed="rId3" cstate="print"/>
          <a:srcRect l="36618" t="12939" r="31490" b="50095"/>
          <a:stretch>
            <a:fillRect/>
          </a:stretch>
        </p:blipFill>
        <p:spPr bwMode="auto">
          <a:xfrm>
            <a:off x="900113" y="1671638"/>
            <a:ext cx="1727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單箭頭接點 10"/>
          <p:cNvCxnSpPr/>
          <p:nvPr/>
        </p:nvCxnSpPr>
        <p:spPr>
          <a:xfrm>
            <a:off x="971550" y="3500438"/>
            <a:ext cx="727233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1547813" y="3284538"/>
            <a:ext cx="0" cy="431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2268538" y="3284538"/>
            <a:ext cx="0" cy="431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40" name="Picture 2" descr="「abdominal pain icon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9241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接點 15"/>
          <p:cNvCxnSpPr/>
          <p:nvPr/>
        </p:nvCxnSpPr>
        <p:spPr>
          <a:xfrm flipV="1">
            <a:off x="5219700" y="3213100"/>
            <a:ext cx="0" cy="431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 rot="16200000">
            <a:off x="1753395" y="2888456"/>
            <a:ext cx="354012" cy="7270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直線圖說文字 2 18"/>
          <p:cNvSpPr/>
          <p:nvPr/>
        </p:nvSpPr>
        <p:spPr>
          <a:xfrm>
            <a:off x="1403350" y="4508500"/>
            <a:ext cx="2447925" cy="10080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856"/>
              <a:gd name="adj6" fmla="val 68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444" name="文字方塊 20"/>
          <p:cNvSpPr txBox="1">
            <a:spLocks noChangeArrowheads="1"/>
          </p:cNvSpPr>
          <p:nvPr/>
        </p:nvSpPr>
        <p:spPr bwMode="auto">
          <a:xfrm>
            <a:off x="900113" y="4587875"/>
            <a:ext cx="30956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Lab: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↑amylase(402) , ↑ lipase(622) 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Tx: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  Ranitidine and buscopan </a:t>
            </a:r>
          </a:p>
          <a:p>
            <a:endParaRPr kumimoji="0" lang="zh-TW" altLang="en-US">
              <a:latin typeface="Century Gothic" pitchFamily="34" charset="0"/>
            </a:endParaRPr>
          </a:p>
        </p:txBody>
      </p:sp>
      <p:sp>
        <p:nvSpPr>
          <p:cNvPr id="18445" name="文字方塊 21"/>
          <p:cNvSpPr txBox="1">
            <a:spLocks noChangeArrowheads="1"/>
          </p:cNvSpPr>
          <p:nvPr/>
        </p:nvSpPr>
        <p:spPr bwMode="auto">
          <a:xfrm>
            <a:off x="4067175" y="4508500"/>
            <a:ext cx="331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Lab: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300">
                <a:latin typeface="Century Gothic" pitchFamily="34" charset="0"/>
              </a:rPr>
              <a:t>leukocytosis( WBC: 15060),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300">
                <a:latin typeface="Century Gothic" pitchFamily="34" charset="0"/>
              </a:rPr>
              <a:t>↑ amylase(438) and ↑ lipase(588)</a:t>
            </a:r>
            <a:endParaRPr kumimoji="0" lang="zh-TW" altLang="en-US" sz="1300">
              <a:latin typeface="Century Gothic" pitchFamily="34" charset="0"/>
            </a:endParaRPr>
          </a:p>
        </p:txBody>
      </p:sp>
      <p:sp>
        <p:nvSpPr>
          <p:cNvPr id="23" name="直線圖說文字 2 22"/>
          <p:cNvSpPr/>
          <p:nvPr/>
        </p:nvSpPr>
        <p:spPr>
          <a:xfrm>
            <a:off x="4500563" y="4508500"/>
            <a:ext cx="2735262" cy="7207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442"/>
              <a:gd name="adj6" fmla="val -1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直線圖說文字 2 23"/>
          <p:cNvSpPr/>
          <p:nvPr/>
        </p:nvSpPr>
        <p:spPr>
          <a:xfrm>
            <a:off x="4500563" y="5300663"/>
            <a:ext cx="2735262" cy="7207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143"/>
              <a:gd name="adj6" fmla="val -26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448" name="文字方塊 24"/>
          <p:cNvSpPr txBox="1">
            <a:spLocks noChangeArrowheads="1"/>
          </p:cNvSpPr>
          <p:nvPr/>
        </p:nvSpPr>
        <p:spPr bwMode="auto">
          <a:xfrm>
            <a:off x="4067175" y="5310188"/>
            <a:ext cx="331311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Abdominal sonograpgy: </a:t>
            </a:r>
          </a:p>
          <a:p>
            <a:pPr lvl="1">
              <a:lnSpc>
                <a:spcPct val="90000"/>
              </a:lnSpc>
            </a:pPr>
            <a:r>
              <a:rPr kumimoji="0" lang="en-US" altLang="zh-TW" sz="1400">
                <a:latin typeface="Century Gothic" pitchFamily="34" charset="0"/>
              </a:rPr>
              <a:t>1.Mild hepatomegaly, </a:t>
            </a:r>
            <a:br>
              <a:rPr kumimoji="0" lang="en-US" altLang="zh-TW" sz="1400">
                <a:latin typeface="Century Gothic" pitchFamily="34" charset="0"/>
              </a:rPr>
            </a:br>
            <a:r>
              <a:rPr kumimoji="0" lang="en-US" altLang="zh-TW" sz="1400">
                <a:latin typeface="Century Gothic" pitchFamily="34" charset="0"/>
              </a:rPr>
              <a:t>2.Intestine ileus, 3.Ascites. </a:t>
            </a:r>
            <a:endParaRPr kumimoji="0" lang="zh-TW" altLang="en-US" sz="1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Others</a:t>
            </a:r>
            <a:endParaRPr lang="zh-TW" altLang="en-US" smtClean="0"/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Birth history: G3P2A1, C/S, BBW: ~ 3000gm</a:t>
            </a:r>
          </a:p>
          <a:p>
            <a:r>
              <a:rPr lang="en-US" altLang="zh-TW" sz="2400" smtClean="0"/>
              <a:t>Family history: </a:t>
            </a:r>
          </a:p>
          <a:p>
            <a:pPr lvl="1"/>
            <a:r>
              <a:rPr lang="en-US" altLang="zh-TW" sz="2000" smtClean="0"/>
              <a:t>Parents: both thalassemia minor</a:t>
            </a:r>
          </a:p>
          <a:p>
            <a:pPr lvl="1"/>
            <a:r>
              <a:rPr lang="en-US" altLang="zh-TW" sz="2000" smtClean="0"/>
              <a:t>older sister died shortly after birth due to severe thalassemia. </a:t>
            </a:r>
            <a:endParaRPr lang="zh-TW" alt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Lab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78628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Impression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1. Acute pancreatitis</a:t>
            </a:r>
          </a:p>
          <a:p>
            <a:r>
              <a:rPr lang="en-US" altLang="zh-TW" sz="2400" smtClean="0"/>
              <a:t>2. Thalassemia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Image</a:t>
            </a:r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65400"/>
            <a:ext cx="41894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565400"/>
            <a:ext cx="3941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/>
              <a:t>Treatment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altLang="zh-TW" sz="2400" smtClean="0"/>
              <a:t>Pain control with Pethidine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zh-TW" sz="2400" smtClean="0"/>
              <a:t>NPO until no vomiting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altLang="zh-TW" sz="2400" smtClean="0"/>
              <a:t>Fluid supplement</a:t>
            </a:r>
          </a:p>
          <a:p>
            <a:pPr marL="609600" indent="-609600">
              <a:buFont typeface="Arial" charset="0"/>
              <a:buAutoNum type="arabicPeriod"/>
            </a:pPr>
            <a:endParaRPr lang="en-US" altLang="zh-TW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1303</TotalTime>
  <Words>599</Words>
  <Application>Microsoft Office PowerPoint</Application>
  <PresentationFormat>如螢幕大小 (4:3)</PresentationFormat>
  <Paragraphs>134</Paragraphs>
  <Slides>24</Slides>
  <Notes>3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肥皂</vt:lpstr>
      <vt:lpstr>Acute pancreatitis  in pediatrics</vt:lpstr>
      <vt:lpstr>Patient’s profile</vt:lpstr>
      <vt:lpstr>Chief Complanit</vt:lpstr>
      <vt:lpstr>Clinical Coarse</vt:lpstr>
      <vt:lpstr>Others</vt:lpstr>
      <vt:lpstr>Lab</vt:lpstr>
      <vt:lpstr>Impression</vt:lpstr>
      <vt:lpstr>Image</vt:lpstr>
      <vt:lpstr>Treatment</vt:lpstr>
      <vt:lpstr>Acute pancreatitis  in pediatrics</vt:lpstr>
      <vt:lpstr>Etiologies</vt:lpstr>
      <vt:lpstr>Histopathology</vt:lpstr>
      <vt:lpstr>Criteria</vt:lpstr>
      <vt:lpstr>Clinical Manifestations</vt:lpstr>
      <vt:lpstr>投影片 15</vt:lpstr>
      <vt:lpstr>LAB</vt:lpstr>
      <vt:lpstr>Abdominal X-rays</vt:lpstr>
      <vt:lpstr>Ultrasonography</vt:lpstr>
      <vt:lpstr>Abdominal CT</vt:lpstr>
      <vt:lpstr>Severity</vt:lpstr>
      <vt:lpstr>Treatment</vt:lpstr>
      <vt:lpstr>Conclusion</vt:lpstr>
      <vt:lpstr>Chronic pancreatitis</vt:lpstr>
      <vt:lpstr>Referance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pancreatitis in pediatrics</dc:title>
  <dc:creator>NS</dc:creator>
  <cp:lastModifiedBy>vghtc</cp:lastModifiedBy>
  <cp:revision>75</cp:revision>
  <dcterms:created xsi:type="dcterms:W3CDTF">2017-12-26T01:06:39Z</dcterms:created>
  <dcterms:modified xsi:type="dcterms:W3CDTF">2018-02-26T01:26:07Z</dcterms:modified>
</cp:coreProperties>
</file>